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2" r:id="rId5"/>
    <p:sldId id="263" r:id="rId6"/>
    <p:sldId id="264" r:id="rId7"/>
    <p:sldId id="261" r:id="rId8"/>
    <p:sldId id="266" r:id="rId9"/>
    <p:sldId id="267" r:id="rId10"/>
    <p:sldId id="265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9" r:id="rId19"/>
    <p:sldId id="268" r:id="rId20"/>
    <p:sldId id="281" r:id="rId21"/>
    <p:sldId id="276" r:id="rId22"/>
    <p:sldId id="277" r:id="rId23"/>
    <p:sldId id="280" r:id="rId24"/>
    <p:sldId id="278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9DC3E6"/>
    <a:srgbClr val="2E75B6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ATTENTION MECHANISM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8000" dirty="0"/>
              <a:t>Attention mechanism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2401843" y="5544796"/>
            <a:ext cx="9144000" cy="654923"/>
          </a:xfrm>
        </p:spPr>
        <p:txBody>
          <a:bodyPr>
            <a:noAutofit/>
          </a:bodyPr>
          <a:lstStyle/>
          <a:p>
            <a:r>
              <a:rPr lang="fr-FR" dirty="0"/>
              <a:t>Alberto TONDA, </a:t>
            </a:r>
            <a:r>
              <a:rPr lang="fr-FR" dirty="0" err="1"/>
              <a:t>Ph.D</a:t>
            </a:r>
            <a:r>
              <a:rPr lang="fr-FR" dirty="0"/>
              <a:t>. (Senior permanent </a:t>
            </a:r>
            <a:r>
              <a:rPr lang="fr-FR" dirty="0" err="1"/>
              <a:t>researcher</a:t>
            </a:r>
            <a:r>
              <a:rPr lang="fr-FR" dirty="0"/>
              <a:t>, DR)</a:t>
            </a:r>
          </a:p>
          <a:p>
            <a:r>
              <a:rPr lang="fr-FR" sz="2000" i="1" dirty="0"/>
              <a:t>UMR 518 MIA-PS, INRAE, AgroParisTech, Université Paris-Saclay</a:t>
            </a:r>
            <a:br>
              <a:rPr lang="fr-FR" sz="2000" i="1" dirty="0"/>
            </a:br>
            <a:r>
              <a:rPr lang="fr-FR" sz="2000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9B7F69-6EE2-4E71-BA43-4C0567B1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D178D5-D902-44BE-88CD-37DB391CE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Attention is specifically designed to work on </a:t>
            </a:r>
            <a:r>
              <a:rPr lang="en-US" b="1" dirty="0"/>
              <a:t>vocabularies</a:t>
            </a:r>
            <a:endParaRPr lang="en-US" dirty="0"/>
          </a:p>
          <a:p>
            <a:pPr lvl="1"/>
            <a:r>
              <a:rPr lang="en-US" dirty="0"/>
              <a:t>More specifically, </a:t>
            </a:r>
            <a:r>
              <a:rPr lang="en-US" i="1" dirty="0"/>
              <a:t>embeddings</a:t>
            </a:r>
            <a:r>
              <a:rPr lang="en-US" dirty="0"/>
              <a:t> of vocabularies</a:t>
            </a:r>
          </a:p>
          <a:p>
            <a:pPr lvl="1"/>
            <a:r>
              <a:rPr lang="en-US" dirty="0"/>
              <a:t>It can only work between two finite sets of discrete elements</a:t>
            </a:r>
          </a:p>
          <a:p>
            <a:pPr lvl="1"/>
            <a:r>
              <a:rPr lang="en-US" dirty="0"/>
              <a:t>Very often, the two sets are the same (</a:t>
            </a:r>
            <a:r>
              <a:rPr lang="en-US" b="1" dirty="0"/>
              <a:t>self-attention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sometimes, different sets (</a:t>
            </a:r>
            <a:r>
              <a:rPr lang="en-US" b="1" dirty="0"/>
              <a:t>cross-attention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Encoding the way in which the presence of nearby tokens modifies the meaning (embedding) of a target token, for all tokens in the context 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26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9B7F69-6EE2-4E71-BA43-4C0567B1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D178D5-D902-44BE-88CD-37DB391CE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Attention is specifically designed to work on </a:t>
            </a:r>
            <a:r>
              <a:rPr lang="en-US" b="1" dirty="0"/>
              <a:t>vocabularies</a:t>
            </a:r>
            <a:endParaRPr lang="en-US" dirty="0"/>
          </a:p>
          <a:p>
            <a:pPr lvl="1"/>
            <a:r>
              <a:rPr lang="en-US" dirty="0"/>
              <a:t>More specifically, </a:t>
            </a:r>
            <a:r>
              <a:rPr lang="en-US" i="1" dirty="0"/>
              <a:t>embeddings</a:t>
            </a:r>
            <a:r>
              <a:rPr lang="en-US" dirty="0"/>
              <a:t> of vocabularies</a:t>
            </a:r>
          </a:p>
          <a:p>
            <a:pPr lvl="1"/>
            <a:r>
              <a:rPr lang="en-US" dirty="0"/>
              <a:t>It can only work between two finite sets of discrete elements</a:t>
            </a:r>
          </a:p>
          <a:p>
            <a:pPr lvl="1"/>
            <a:r>
              <a:rPr lang="en-US" dirty="0"/>
              <a:t>Very often, the two sets are the same (</a:t>
            </a:r>
            <a:r>
              <a:rPr lang="en-US" b="1" dirty="0"/>
              <a:t>self-attention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sometimes, different sets (</a:t>
            </a:r>
            <a:r>
              <a:rPr lang="en-US" b="1" dirty="0"/>
              <a:t>cross-attention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Encoding the way in which the presence of nearby tokens </a:t>
            </a:r>
            <a:r>
              <a:rPr lang="en-US" b="1" dirty="0">
                <a:solidFill>
                  <a:schemeClr val="accent1"/>
                </a:solidFill>
              </a:rPr>
              <a:t>modifies the meaning</a:t>
            </a:r>
            <a:r>
              <a:rPr lang="en-US" dirty="0">
                <a:solidFill>
                  <a:schemeClr val="accent1"/>
                </a:solidFill>
              </a:rPr>
              <a:t> (embedding) of a target token, for all tokens in the context window</a:t>
            </a:r>
            <a:endParaRPr lang="en-US" dirty="0"/>
          </a:p>
        </p:txBody>
      </p:sp>
      <p:sp>
        <p:nvSpPr>
          <p:cNvPr id="4" name="Bulle narrative : rectangle 3">
            <a:extLst>
              <a:ext uri="{FF2B5EF4-FFF2-40B4-BE49-F238E27FC236}">
                <a16:creationId xmlns:a16="http://schemas.microsoft.com/office/drawing/2014/main" id="{5C3504E7-4733-4455-9283-6C59C1D96305}"/>
              </a:ext>
            </a:extLst>
          </p:cNvPr>
          <p:cNvSpPr/>
          <p:nvPr/>
        </p:nvSpPr>
        <p:spPr>
          <a:xfrm>
            <a:off x="2856322" y="1725104"/>
            <a:ext cx="8497479" cy="1791093"/>
          </a:xfrm>
          <a:prstGeom prst="wedgeRectCallout">
            <a:avLst>
              <a:gd name="adj1" fmla="val -45650"/>
              <a:gd name="adj2" fmla="val 124693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Meaning is encoded as a </a:t>
            </a:r>
            <a:r>
              <a:rPr lang="en-US" sz="2400" b="1" dirty="0">
                <a:solidFill>
                  <a:schemeClr val="tx1"/>
                </a:solidFill>
              </a:rPr>
              <a:t>position</a:t>
            </a:r>
            <a:r>
              <a:rPr lang="en-US" sz="2400" dirty="0">
                <a:solidFill>
                  <a:schemeClr val="tx1"/>
                </a:solidFill>
              </a:rPr>
              <a:t> in the embedding vector space; so, in practice, Attention computes a </a:t>
            </a:r>
            <a:r>
              <a:rPr lang="en-US" sz="2400" b="1" dirty="0">
                <a:solidFill>
                  <a:schemeClr val="tx1"/>
                </a:solidFill>
              </a:rPr>
              <a:t>displacement</a:t>
            </a:r>
            <a:r>
              <a:rPr lang="en-US" sz="2400" dirty="0">
                <a:solidFill>
                  <a:schemeClr val="tx1"/>
                </a:solidFill>
              </a:rPr>
              <a:t> in the embedding vector space that reflects the </a:t>
            </a:r>
            <a:r>
              <a:rPr lang="en-US" sz="2400" b="1" dirty="0">
                <a:solidFill>
                  <a:schemeClr val="tx1"/>
                </a:solidFill>
              </a:rPr>
              <a:t>shift in meaning</a:t>
            </a:r>
            <a:r>
              <a:rPr lang="en-US" sz="2400" dirty="0">
                <a:solidFill>
                  <a:schemeClr val="tx1"/>
                </a:solidFill>
              </a:rPr>
              <a:t> of the token, given the context.</a:t>
            </a:r>
          </a:p>
        </p:txBody>
      </p:sp>
    </p:spTree>
    <p:extLst>
      <p:ext uri="{BB962C8B-B14F-4D97-AF65-F5344CB8AC3E}">
        <p14:creationId xmlns:p14="http://schemas.microsoft.com/office/powerpoint/2010/main" val="1573167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one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</p:spTree>
    <p:extLst>
      <p:ext uri="{BB962C8B-B14F-4D97-AF65-F5344CB8AC3E}">
        <p14:creationId xmlns:p14="http://schemas.microsoft.com/office/powerpoint/2010/main" val="335956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one</a:t>
            </a:r>
            <a:r>
              <a:rPr lang="en-US" sz="2400" dirty="0"/>
              <a:t>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55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940376" y="2715953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538496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paper.”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940376" y="2715953"/>
            <a:ext cx="75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BB15BAE-0B0C-4143-8DDE-2DCA78F34513}"/>
              </a:ext>
            </a:extLst>
          </p:cNvPr>
          <p:cNvSpPr/>
          <p:nvPr/>
        </p:nvSpPr>
        <p:spPr>
          <a:xfrm>
            <a:off x="501240" y="3992443"/>
            <a:ext cx="133153" cy="12254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E844327-02C4-4444-B04A-9E5E79AC237A}"/>
              </a:ext>
            </a:extLst>
          </p:cNvPr>
          <p:cNvSpPr txBox="1"/>
          <p:nvPr/>
        </p:nvSpPr>
        <p:spPr>
          <a:xfrm>
            <a:off x="210939" y="3616855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kill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B56239A-914B-4610-B735-FBF03AAB118B}"/>
              </a:ext>
            </a:extLst>
          </p:cNvPr>
          <p:cNvCxnSpPr>
            <a:stCxn id="8" idx="3"/>
            <a:endCxn id="14" idx="6"/>
          </p:cNvCxnSpPr>
          <p:nvPr/>
        </p:nvCxnSpPr>
        <p:spPr>
          <a:xfrm flipH="1">
            <a:off x="634393" y="3703510"/>
            <a:ext cx="1141713" cy="350208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2CAA2BD5-B1B0-4D33-A93C-AF9BFD5A400F}"/>
              </a:ext>
            </a:extLst>
          </p:cNvPr>
          <p:cNvSpPr txBox="1"/>
          <p:nvPr/>
        </p:nvSpPr>
        <p:spPr>
          <a:xfrm>
            <a:off x="998466" y="3817310"/>
            <a:ext cx="117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everybody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EAE5693-71D5-4E77-B0CD-A16700E89AE1}"/>
              </a:ext>
            </a:extLst>
          </p:cNvPr>
          <p:cNvSpPr/>
          <p:nvPr/>
        </p:nvSpPr>
        <p:spPr>
          <a:xfrm>
            <a:off x="634393" y="4355139"/>
            <a:ext cx="133153" cy="122549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6CE2020-BAF7-44A3-9B28-8EC5417BC794}"/>
              </a:ext>
            </a:extLst>
          </p:cNvPr>
          <p:cNvSpPr txBox="1"/>
          <p:nvPr/>
        </p:nvSpPr>
        <p:spPr>
          <a:xfrm>
            <a:off x="634392" y="4405921"/>
            <a:ext cx="114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massacre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32862F1-D7BA-4982-B38E-388CA50832FC}"/>
              </a:ext>
            </a:extLst>
          </p:cNvPr>
          <p:cNvSpPr/>
          <p:nvPr/>
        </p:nvSpPr>
        <p:spPr>
          <a:xfrm>
            <a:off x="2639087" y="2933243"/>
            <a:ext cx="133153" cy="122549"/>
          </a:xfrm>
          <a:prstGeom prst="ellipse">
            <a:avLst/>
          </a:prstGeom>
          <a:solidFill>
            <a:srgbClr val="7030A0"/>
          </a:solidFill>
          <a:ln>
            <a:solidFill>
              <a:srgbClr val="6600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11F9664-889F-4AFF-873A-1D03E8C156DF}"/>
              </a:ext>
            </a:extLst>
          </p:cNvPr>
          <p:cNvSpPr txBox="1"/>
          <p:nvPr/>
        </p:nvSpPr>
        <p:spPr>
          <a:xfrm>
            <a:off x="2696293" y="2601709"/>
            <a:ext cx="125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assassinate</a:t>
            </a:r>
          </a:p>
        </p:txBody>
      </p:sp>
    </p:spTree>
    <p:extLst>
      <p:ext uri="{BB962C8B-B14F-4D97-AF65-F5344CB8AC3E}">
        <p14:creationId xmlns:p14="http://schemas.microsoft.com/office/powerpoint/2010/main" val="3975395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“Don’t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  <a:r>
              <a:rPr lang="en-US" sz="2400" dirty="0"/>
              <a:t>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735300" y="2847914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7" name="Flèche : courbe vers le bas 16">
            <a:extLst>
              <a:ext uri="{FF2B5EF4-FFF2-40B4-BE49-F238E27FC236}">
                <a16:creationId xmlns:a16="http://schemas.microsoft.com/office/drawing/2014/main" id="{72C955A6-9A9D-4AC2-AFA1-F8685972B018}"/>
              </a:ext>
            </a:extLst>
          </p:cNvPr>
          <p:cNvSpPr/>
          <p:nvPr/>
        </p:nvSpPr>
        <p:spPr>
          <a:xfrm rot="1125990" flipH="1" flipV="1">
            <a:off x="6987607" y="1959729"/>
            <a:ext cx="935802" cy="424657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784388-901C-4BC3-8B66-A84D31C04332}"/>
              </a:ext>
            </a:extLst>
          </p:cNvPr>
          <p:cNvSpPr/>
          <p:nvPr/>
        </p:nvSpPr>
        <p:spPr>
          <a:xfrm>
            <a:off x="2568434" y="2985315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81FF88-D3FD-4B63-A7F3-09FBA425C864}"/>
              </a:ext>
            </a:extLst>
          </p:cNvPr>
          <p:cNvSpPr txBox="1"/>
          <p:nvPr/>
        </p:nvSpPr>
        <p:spPr>
          <a:xfrm>
            <a:off x="2536897" y="2995202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3BB2379-AC9F-415E-B0D8-C64A671F3AFD}"/>
              </a:ext>
            </a:extLst>
          </p:cNvPr>
          <p:cNvCxnSpPr>
            <a:stCxn id="10" idx="6"/>
          </p:cNvCxnSpPr>
          <p:nvPr/>
        </p:nvCxnSpPr>
        <p:spPr>
          <a:xfrm flipV="1">
            <a:off x="2363830" y="3032580"/>
            <a:ext cx="217537" cy="1202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1B822EF-5B22-46B5-A9CD-391ED3F80792}"/>
              </a:ext>
            </a:extLst>
          </p:cNvPr>
          <p:cNvSpPr txBox="1"/>
          <p:nvPr/>
        </p:nvSpPr>
        <p:spPr>
          <a:xfrm>
            <a:off x="2009303" y="2244688"/>
            <a:ext cx="83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80B82AE-BC0E-4DA2-B401-174A4195E69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28796" y="2614020"/>
            <a:ext cx="37676" cy="49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367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  <a:r>
              <a:rPr lang="en-US" sz="2400" dirty="0"/>
              <a:t>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  <a:r>
              <a:rPr lang="en-US" sz="2400" dirty="0"/>
              <a:t>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735300" y="2847914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7" name="Flèche : courbe vers le bas 16">
            <a:extLst>
              <a:ext uri="{FF2B5EF4-FFF2-40B4-BE49-F238E27FC236}">
                <a16:creationId xmlns:a16="http://schemas.microsoft.com/office/drawing/2014/main" id="{72C955A6-9A9D-4AC2-AFA1-F8685972B018}"/>
              </a:ext>
            </a:extLst>
          </p:cNvPr>
          <p:cNvSpPr/>
          <p:nvPr/>
        </p:nvSpPr>
        <p:spPr>
          <a:xfrm rot="1125990" flipH="1" flipV="1">
            <a:off x="6987607" y="1959729"/>
            <a:ext cx="935802" cy="424657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784388-901C-4BC3-8B66-A84D31C04332}"/>
              </a:ext>
            </a:extLst>
          </p:cNvPr>
          <p:cNvSpPr/>
          <p:nvPr/>
        </p:nvSpPr>
        <p:spPr>
          <a:xfrm>
            <a:off x="2568434" y="2985315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81FF88-D3FD-4B63-A7F3-09FBA425C864}"/>
              </a:ext>
            </a:extLst>
          </p:cNvPr>
          <p:cNvSpPr txBox="1"/>
          <p:nvPr/>
        </p:nvSpPr>
        <p:spPr>
          <a:xfrm>
            <a:off x="2658987" y="3005287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3BB2379-AC9F-415E-B0D8-C64A671F3AFD}"/>
              </a:ext>
            </a:extLst>
          </p:cNvPr>
          <p:cNvCxnSpPr>
            <a:stCxn id="10" idx="6"/>
          </p:cNvCxnSpPr>
          <p:nvPr/>
        </p:nvCxnSpPr>
        <p:spPr>
          <a:xfrm flipV="1">
            <a:off x="2363830" y="3032580"/>
            <a:ext cx="217537" cy="1202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1B822EF-5B22-46B5-A9CD-391ED3F80792}"/>
              </a:ext>
            </a:extLst>
          </p:cNvPr>
          <p:cNvSpPr txBox="1"/>
          <p:nvPr/>
        </p:nvSpPr>
        <p:spPr>
          <a:xfrm>
            <a:off x="2009303" y="2244688"/>
            <a:ext cx="83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80B82AE-BC0E-4DA2-B401-174A4195E69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28796" y="2614020"/>
            <a:ext cx="37676" cy="49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 : courbe vers le bas 11">
            <a:extLst>
              <a:ext uri="{FF2B5EF4-FFF2-40B4-BE49-F238E27FC236}">
                <a16:creationId xmlns:a16="http://schemas.microsoft.com/office/drawing/2014/main" id="{542F8A99-D57F-4CA1-89B0-5891CB85334E}"/>
              </a:ext>
            </a:extLst>
          </p:cNvPr>
          <p:cNvSpPr/>
          <p:nvPr/>
        </p:nvSpPr>
        <p:spPr>
          <a:xfrm>
            <a:off x="1957299" y="385413"/>
            <a:ext cx="5273060" cy="972211"/>
          </a:xfrm>
          <a:prstGeom prst="curved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64E73FB-4D8D-4741-8F71-17DAE1F08837}"/>
              </a:ext>
            </a:extLst>
          </p:cNvPr>
          <p:cNvSpPr/>
          <p:nvPr/>
        </p:nvSpPr>
        <p:spPr>
          <a:xfrm>
            <a:off x="4310736" y="5277049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F3A30C-564B-4B07-B662-4E8CB530F26B}"/>
              </a:ext>
            </a:extLst>
          </p:cNvPr>
          <p:cNvSpPr txBox="1"/>
          <p:nvPr/>
        </p:nvSpPr>
        <p:spPr>
          <a:xfrm>
            <a:off x="4298596" y="5346524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53A0314-FDD7-4FFF-94AF-76B18D2B5EFB}"/>
              </a:ext>
            </a:extLst>
          </p:cNvPr>
          <p:cNvCxnSpPr>
            <a:stCxn id="18" idx="5"/>
            <a:endCxn id="23" idx="1"/>
          </p:cNvCxnSpPr>
          <p:nvPr/>
        </p:nvCxnSpPr>
        <p:spPr>
          <a:xfrm>
            <a:off x="2682087" y="3089917"/>
            <a:ext cx="1648149" cy="220507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467F859D-9D6C-43EA-A1CF-79E66C698B14}"/>
              </a:ext>
            </a:extLst>
          </p:cNvPr>
          <p:cNvSpPr txBox="1"/>
          <p:nvPr/>
        </p:nvSpPr>
        <p:spPr>
          <a:xfrm>
            <a:off x="3557206" y="4070128"/>
            <a:ext cx="82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61FDEF4-993D-4D82-9B89-C172FB49BEEF}"/>
              </a:ext>
            </a:extLst>
          </p:cNvPr>
          <p:cNvSpPr/>
          <p:nvPr/>
        </p:nvSpPr>
        <p:spPr>
          <a:xfrm>
            <a:off x="4165443" y="5660948"/>
            <a:ext cx="133153" cy="12254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8C5213E-AAFB-4E25-BF7C-39068575C1DB}"/>
              </a:ext>
            </a:extLst>
          </p:cNvPr>
          <p:cNvSpPr txBox="1"/>
          <p:nvPr/>
        </p:nvSpPr>
        <p:spPr>
          <a:xfrm>
            <a:off x="3557206" y="5765550"/>
            <a:ext cx="90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spare</a:t>
            </a:r>
          </a:p>
        </p:txBody>
      </p:sp>
    </p:spTree>
    <p:extLst>
      <p:ext uri="{BB962C8B-B14F-4D97-AF65-F5344CB8AC3E}">
        <p14:creationId xmlns:p14="http://schemas.microsoft.com/office/powerpoint/2010/main" val="2343838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5C19-0DBC-412E-8849-1668813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F4118A-E1E1-4E67-9F8D-FDD35000E4D6}"/>
              </a:ext>
            </a:extLst>
          </p:cNvPr>
          <p:cNvSpPr txBox="1"/>
          <p:nvPr/>
        </p:nvSpPr>
        <p:spPr>
          <a:xfrm>
            <a:off x="991385" y="1376313"/>
            <a:ext cx="1020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  <a:r>
              <a:rPr lang="en-US" sz="2400" dirty="0"/>
              <a:t> go insane, find the real identity of, and </a:t>
            </a:r>
            <a:r>
              <a:rPr lang="en-US" sz="2400" b="1" dirty="0">
                <a:solidFill>
                  <a:schemeClr val="bg1"/>
                </a:solidFill>
                <a:highlight>
                  <a:srgbClr val="000080"/>
                </a:highlight>
              </a:rPr>
              <a:t>kill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9DC3E6"/>
                </a:solidFill>
              </a:rPr>
              <a:t>one</a:t>
            </a:r>
            <a:r>
              <a:rPr lang="en-US" sz="2400" dirty="0"/>
              <a:t> by one all the reviewers that have just rejected your awesome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  <a:r>
              <a:rPr lang="en-US" sz="2400" dirty="0"/>
              <a:t>.”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258A0C-12C8-4218-8255-2EFDB62F0924}"/>
              </a:ext>
            </a:extLst>
          </p:cNvPr>
          <p:cNvGrpSpPr/>
          <p:nvPr/>
        </p:nvGrpSpPr>
        <p:grpSpPr>
          <a:xfrm>
            <a:off x="1150070" y="2601709"/>
            <a:ext cx="4496586" cy="3506861"/>
            <a:chOff x="-914401" y="1838227"/>
            <a:chExt cx="6825007" cy="4637987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B4C60BE-42C3-4B21-AE4E-D744C23C7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F2A4D928-875D-44FA-A34D-E7EB6B7D50D6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F42DB03-8417-4DF4-9E13-362D97A2F75D}"/>
              </a:ext>
            </a:extLst>
          </p:cNvPr>
          <p:cNvSpPr/>
          <p:nvPr/>
        </p:nvSpPr>
        <p:spPr>
          <a:xfrm>
            <a:off x="1756606" y="3598908"/>
            <a:ext cx="133153" cy="12254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C87C32-E3D7-4807-A575-F74BCDDBEE7D}"/>
              </a:ext>
            </a:extLst>
          </p:cNvPr>
          <p:cNvSpPr txBox="1"/>
          <p:nvPr/>
        </p:nvSpPr>
        <p:spPr>
          <a:xfrm>
            <a:off x="1466305" y="322332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sp>
        <p:nvSpPr>
          <p:cNvPr id="3" name="Flèche : courbe vers le bas 2">
            <a:extLst>
              <a:ext uri="{FF2B5EF4-FFF2-40B4-BE49-F238E27FC236}">
                <a16:creationId xmlns:a16="http://schemas.microsoft.com/office/drawing/2014/main" id="{F2112F3A-E68E-4795-931A-2CFC399900D1}"/>
              </a:ext>
            </a:extLst>
          </p:cNvPr>
          <p:cNvSpPr/>
          <p:nvPr/>
        </p:nvSpPr>
        <p:spPr>
          <a:xfrm flipH="1">
            <a:off x="6994688" y="642549"/>
            <a:ext cx="810705" cy="67872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CE1C86-D3E5-4F23-AA00-60F50C936299}"/>
              </a:ext>
            </a:extLst>
          </p:cNvPr>
          <p:cNvSpPr/>
          <p:nvPr/>
        </p:nvSpPr>
        <p:spPr>
          <a:xfrm>
            <a:off x="2230677" y="3091541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347EA-81EC-4A63-AB4D-77CC62179A09}"/>
              </a:ext>
            </a:extLst>
          </p:cNvPr>
          <p:cNvSpPr txBox="1"/>
          <p:nvPr/>
        </p:nvSpPr>
        <p:spPr>
          <a:xfrm>
            <a:off x="1735300" y="2847914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B0C057-D84F-40FC-B244-FBAD20F7ECE3}"/>
              </a:ext>
            </a:extLst>
          </p:cNvPr>
          <p:cNvCxnSpPr>
            <a:stCxn id="8" idx="7"/>
            <a:endCxn id="10" idx="3"/>
          </p:cNvCxnSpPr>
          <p:nvPr/>
        </p:nvCxnSpPr>
        <p:spPr>
          <a:xfrm flipV="1">
            <a:off x="1870259" y="3196143"/>
            <a:ext cx="379918" cy="420712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7140DD5-E643-49CA-ABD3-CE53F938A71B}"/>
              </a:ext>
            </a:extLst>
          </p:cNvPr>
          <p:cNvSpPr txBox="1"/>
          <p:nvPr/>
        </p:nvSpPr>
        <p:spPr>
          <a:xfrm>
            <a:off x="2009303" y="3274579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</a:p>
        </p:txBody>
      </p:sp>
      <p:sp>
        <p:nvSpPr>
          <p:cNvPr id="17" name="Flèche : courbe vers le bas 16">
            <a:extLst>
              <a:ext uri="{FF2B5EF4-FFF2-40B4-BE49-F238E27FC236}">
                <a16:creationId xmlns:a16="http://schemas.microsoft.com/office/drawing/2014/main" id="{72C955A6-9A9D-4AC2-AFA1-F8685972B018}"/>
              </a:ext>
            </a:extLst>
          </p:cNvPr>
          <p:cNvSpPr/>
          <p:nvPr/>
        </p:nvSpPr>
        <p:spPr>
          <a:xfrm rot="1125990" flipH="1" flipV="1">
            <a:off x="6987607" y="1959729"/>
            <a:ext cx="935802" cy="424657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784388-901C-4BC3-8B66-A84D31C04332}"/>
              </a:ext>
            </a:extLst>
          </p:cNvPr>
          <p:cNvSpPr/>
          <p:nvPr/>
        </p:nvSpPr>
        <p:spPr>
          <a:xfrm>
            <a:off x="2568434" y="2985315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81FF88-D3FD-4B63-A7F3-09FBA425C864}"/>
              </a:ext>
            </a:extLst>
          </p:cNvPr>
          <p:cNvSpPr txBox="1"/>
          <p:nvPr/>
        </p:nvSpPr>
        <p:spPr>
          <a:xfrm>
            <a:off x="2658987" y="3005287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3BB2379-AC9F-415E-B0D8-C64A671F3AFD}"/>
              </a:ext>
            </a:extLst>
          </p:cNvPr>
          <p:cNvCxnSpPr>
            <a:stCxn id="10" idx="6"/>
          </p:cNvCxnSpPr>
          <p:nvPr/>
        </p:nvCxnSpPr>
        <p:spPr>
          <a:xfrm flipV="1">
            <a:off x="2363830" y="3032580"/>
            <a:ext cx="217537" cy="1202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1B822EF-5B22-46B5-A9CD-391ED3F80792}"/>
              </a:ext>
            </a:extLst>
          </p:cNvPr>
          <p:cNvSpPr txBox="1"/>
          <p:nvPr/>
        </p:nvSpPr>
        <p:spPr>
          <a:xfrm>
            <a:off x="2009303" y="2244688"/>
            <a:ext cx="83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paper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80B82AE-BC0E-4DA2-B401-174A4195E69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28796" y="2614020"/>
            <a:ext cx="37676" cy="49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 : courbe vers le bas 11">
            <a:extLst>
              <a:ext uri="{FF2B5EF4-FFF2-40B4-BE49-F238E27FC236}">
                <a16:creationId xmlns:a16="http://schemas.microsoft.com/office/drawing/2014/main" id="{542F8A99-D57F-4CA1-89B0-5891CB85334E}"/>
              </a:ext>
            </a:extLst>
          </p:cNvPr>
          <p:cNvSpPr/>
          <p:nvPr/>
        </p:nvSpPr>
        <p:spPr>
          <a:xfrm>
            <a:off x="1957299" y="385413"/>
            <a:ext cx="5273060" cy="972211"/>
          </a:xfrm>
          <a:prstGeom prst="curved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64E73FB-4D8D-4741-8F71-17DAE1F08837}"/>
              </a:ext>
            </a:extLst>
          </p:cNvPr>
          <p:cNvSpPr/>
          <p:nvPr/>
        </p:nvSpPr>
        <p:spPr>
          <a:xfrm>
            <a:off x="4310736" y="5277049"/>
            <a:ext cx="133153" cy="1225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F3A30C-564B-4B07-B662-4E8CB530F26B}"/>
              </a:ext>
            </a:extLst>
          </p:cNvPr>
          <p:cNvSpPr txBox="1"/>
          <p:nvPr/>
        </p:nvSpPr>
        <p:spPr>
          <a:xfrm>
            <a:off x="4298596" y="5346524"/>
            <a:ext cx="54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kill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53A0314-FDD7-4FFF-94AF-76B18D2B5EFB}"/>
              </a:ext>
            </a:extLst>
          </p:cNvPr>
          <p:cNvCxnSpPr>
            <a:stCxn id="18" idx="5"/>
            <a:endCxn id="23" idx="1"/>
          </p:cNvCxnSpPr>
          <p:nvPr/>
        </p:nvCxnSpPr>
        <p:spPr>
          <a:xfrm>
            <a:off x="2682087" y="3089917"/>
            <a:ext cx="1648149" cy="220507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F5AE2251-A86B-4B4E-B995-041920CBAA97}"/>
              </a:ext>
            </a:extLst>
          </p:cNvPr>
          <p:cNvSpPr txBox="1"/>
          <p:nvPr/>
        </p:nvSpPr>
        <p:spPr>
          <a:xfrm>
            <a:off x="3557206" y="4070128"/>
            <a:ext cx="82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don’t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391470E-4B8A-421E-8F0E-C4D353FF1D4D}"/>
              </a:ext>
            </a:extLst>
          </p:cNvPr>
          <p:cNvSpPr txBox="1"/>
          <p:nvPr/>
        </p:nvSpPr>
        <p:spPr>
          <a:xfrm>
            <a:off x="6545346" y="3385643"/>
            <a:ext cx="5257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Attention module answers questions: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Which other tokens should modify target token?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In which direction?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By how much?</a:t>
            </a:r>
          </a:p>
        </p:txBody>
      </p:sp>
    </p:spTree>
    <p:extLst>
      <p:ext uri="{BB962C8B-B14F-4D97-AF65-F5344CB8AC3E}">
        <p14:creationId xmlns:p14="http://schemas.microsoft.com/office/powerpoint/2010/main" val="184105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7BECB2-4AB5-4804-8B4F-D38812AE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C0096BA-DC3D-4B37-8821-A917665740A8}"/>
              </a:ext>
            </a:extLst>
          </p:cNvPr>
          <p:cNvSpPr/>
          <p:nvPr/>
        </p:nvSpPr>
        <p:spPr>
          <a:xfrm>
            <a:off x="3842993" y="1224431"/>
            <a:ext cx="4506013" cy="106522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Attention module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49CE670-FC37-447B-95B6-7E91B5C65645}"/>
              </a:ext>
            </a:extLst>
          </p:cNvPr>
          <p:cNvGrpSpPr/>
          <p:nvPr/>
        </p:nvGrpSpPr>
        <p:grpSpPr>
          <a:xfrm>
            <a:off x="3544479" y="5110276"/>
            <a:ext cx="4872097" cy="564566"/>
            <a:chOff x="2611226" y="5401559"/>
            <a:chExt cx="4872097" cy="56456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013C461-A015-465A-B2A4-B2D827E17508}"/>
                </a:ext>
              </a:extLst>
            </p:cNvPr>
            <p:cNvSpPr/>
            <p:nvPr/>
          </p:nvSpPr>
          <p:spPr>
            <a:xfrm>
              <a:off x="2611226" y="540628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451838-A333-4EF0-8410-67550F9DE389}"/>
                </a:ext>
              </a:extLst>
            </p:cNvPr>
            <p:cNvSpPr/>
            <p:nvPr/>
          </p:nvSpPr>
          <p:spPr>
            <a:xfrm>
              <a:off x="3157980" y="541101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EEF61E-4B87-4563-9C9A-CF722E74E0F9}"/>
                </a:ext>
              </a:extLst>
            </p:cNvPr>
            <p:cNvSpPr/>
            <p:nvPr/>
          </p:nvSpPr>
          <p:spPr>
            <a:xfrm>
              <a:off x="3704734" y="540628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2A8AEE-8814-444C-B4CA-6232ED056DE6}"/>
                </a:ext>
              </a:extLst>
            </p:cNvPr>
            <p:cNvSpPr/>
            <p:nvPr/>
          </p:nvSpPr>
          <p:spPr>
            <a:xfrm>
              <a:off x="4798241" y="540155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/>
                <a:t>N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335465-60B7-4B9C-9529-454C718FEAE2}"/>
                </a:ext>
              </a:extLst>
            </p:cNvPr>
            <p:cNvSpPr/>
            <p:nvPr/>
          </p:nvSpPr>
          <p:spPr>
            <a:xfrm>
              <a:off x="5342251" y="5401559"/>
              <a:ext cx="546754" cy="53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EOS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D428D0-5809-4EC8-A5AD-C2C7736612D6}"/>
                </a:ext>
              </a:extLst>
            </p:cNvPr>
            <p:cNvSpPr/>
            <p:nvPr/>
          </p:nvSpPr>
          <p:spPr>
            <a:xfrm>
              <a:off x="5891749" y="540155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F5540EE-D98C-4BF6-A8B1-32561293FA47}"/>
                </a:ext>
              </a:extLst>
            </p:cNvPr>
            <p:cNvSpPr txBox="1"/>
            <p:nvPr/>
          </p:nvSpPr>
          <p:spPr>
            <a:xfrm>
              <a:off x="4251487" y="5504460"/>
              <a:ext cx="5467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…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0D972D4-D83F-4478-846A-D6B5E09D4739}"/>
                </a:ext>
              </a:extLst>
            </p:cNvPr>
            <p:cNvSpPr txBox="1"/>
            <p:nvPr/>
          </p:nvSpPr>
          <p:spPr>
            <a:xfrm>
              <a:off x="6433015" y="5486682"/>
              <a:ext cx="5467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…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DEFE61-9F24-416C-8392-0FEBB9ADEBD7}"/>
                </a:ext>
              </a:extLst>
            </p:cNvPr>
            <p:cNvSpPr/>
            <p:nvPr/>
          </p:nvSpPr>
          <p:spPr>
            <a:xfrm>
              <a:off x="6936569" y="5401559"/>
              <a:ext cx="546754" cy="537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</a:t>
              </a:r>
            </a:p>
          </p:txBody>
        </p:sp>
      </p:grp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C5593EDF-A395-47FF-82F2-9D5B80B291F8}"/>
              </a:ext>
            </a:extLst>
          </p:cNvPr>
          <p:cNvSpPr/>
          <p:nvPr/>
        </p:nvSpPr>
        <p:spPr>
          <a:xfrm rot="16200000">
            <a:off x="5873002" y="3489430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4BBC560-7501-4231-9E96-21FFC07ECA30}"/>
              </a:ext>
            </a:extLst>
          </p:cNvPr>
          <p:cNvSpPr txBox="1"/>
          <p:nvPr/>
        </p:nvSpPr>
        <p:spPr>
          <a:xfrm>
            <a:off x="4826522" y="6091600"/>
            <a:ext cx="272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</a:t>
            </a:r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AD72446E-D114-4F1C-8FB3-747C0F977193}"/>
              </a:ext>
            </a:extLst>
          </p:cNvPr>
          <p:cNvSpPr/>
          <p:nvPr/>
        </p:nvSpPr>
        <p:spPr>
          <a:xfrm>
            <a:off x="8634953" y="5110276"/>
            <a:ext cx="131975" cy="56456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93D06D4-39CA-4992-8F38-8BFAEE5BED68}"/>
              </a:ext>
            </a:extLst>
          </p:cNvPr>
          <p:cNvSpPr txBox="1"/>
          <p:nvPr/>
        </p:nvSpPr>
        <p:spPr>
          <a:xfrm>
            <a:off x="8911074" y="5219395"/>
            <a:ext cx="272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vocabulary</a:t>
            </a:r>
          </a:p>
          <a:p>
            <a:pPr algn="ctr"/>
            <a:r>
              <a:rPr lang="en-US" dirty="0"/>
              <a:t>(one-hot encoding)</a:t>
            </a:r>
          </a:p>
        </p:txBody>
      </p:sp>
    </p:spTree>
    <p:extLst>
      <p:ext uri="{BB962C8B-B14F-4D97-AF65-F5344CB8AC3E}">
        <p14:creationId xmlns:p14="http://schemas.microsoft.com/office/powerpoint/2010/main" val="14223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This is a new thing</a:t>
            </a:r>
          </a:p>
          <a:p>
            <a:pPr lvl="1"/>
            <a:r>
              <a:rPr lang="it-IT" dirty="0"/>
              <a:t>Ciao</a:t>
            </a:r>
          </a:p>
          <a:p>
            <a:pPr lvl="2"/>
            <a:r>
              <a:rPr lang="it-IT" dirty="0"/>
              <a:t>Ciaooooooooooooooo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7BECB2-4AB5-4804-8B4F-D38812AE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C0096BA-DC3D-4B37-8821-A917665740A8}"/>
              </a:ext>
            </a:extLst>
          </p:cNvPr>
          <p:cNvSpPr/>
          <p:nvPr/>
        </p:nvSpPr>
        <p:spPr>
          <a:xfrm>
            <a:off x="3842993" y="1233858"/>
            <a:ext cx="4506013" cy="106522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Attention module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13C461-A015-465A-B2A4-B2D827E17508}"/>
              </a:ext>
            </a:extLst>
          </p:cNvPr>
          <p:cNvSpPr/>
          <p:nvPr/>
        </p:nvSpPr>
        <p:spPr>
          <a:xfrm>
            <a:off x="3544479" y="511500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51838-A333-4EF0-8410-67550F9DE389}"/>
              </a:ext>
            </a:extLst>
          </p:cNvPr>
          <p:cNvSpPr/>
          <p:nvPr/>
        </p:nvSpPr>
        <p:spPr>
          <a:xfrm>
            <a:off x="4091233" y="511973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EEF61E-4B87-4563-9C9A-CF722E74E0F9}"/>
              </a:ext>
            </a:extLst>
          </p:cNvPr>
          <p:cNvSpPr/>
          <p:nvPr/>
        </p:nvSpPr>
        <p:spPr>
          <a:xfrm>
            <a:off x="4637987" y="511500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2A8AEE-8814-444C-B4CA-6232ED056DE6}"/>
              </a:ext>
            </a:extLst>
          </p:cNvPr>
          <p:cNvSpPr/>
          <p:nvPr/>
        </p:nvSpPr>
        <p:spPr>
          <a:xfrm>
            <a:off x="5731494" y="511027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baseline="-25000" dirty="0"/>
              <a:t>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335465-60B7-4B9C-9529-454C718FEAE2}"/>
              </a:ext>
            </a:extLst>
          </p:cNvPr>
          <p:cNvSpPr/>
          <p:nvPr/>
        </p:nvSpPr>
        <p:spPr>
          <a:xfrm>
            <a:off x="6275504" y="511027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28D0-5809-4EC8-A5AD-C2C7736612D6}"/>
              </a:ext>
            </a:extLst>
          </p:cNvPr>
          <p:cNvSpPr/>
          <p:nvPr/>
        </p:nvSpPr>
        <p:spPr>
          <a:xfrm>
            <a:off x="6825002" y="5110276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F5540EE-D98C-4BF6-A8B1-32561293FA47}"/>
              </a:ext>
            </a:extLst>
          </p:cNvPr>
          <p:cNvSpPr txBox="1"/>
          <p:nvPr/>
        </p:nvSpPr>
        <p:spPr>
          <a:xfrm>
            <a:off x="5184740" y="5213177"/>
            <a:ext cx="54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D972D4-D83F-4478-846A-D6B5E09D4739}"/>
              </a:ext>
            </a:extLst>
          </p:cNvPr>
          <p:cNvSpPr txBox="1"/>
          <p:nvPr/>
        </p:nvSpPr>
        <p:spPr>
          <a:xfrm>
            <a:off x="7366268" y="5195399"/>
            <a:ext cx="54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EFE61-9F24-416C-8392-0FEBB9ADEBD7}"/>
              </a:ext>
            </a:extLst>
          </p:cNvPr>
          <p:cNvSpPr/>
          <p:nvPr/>
        </p:nvSpPr>
        <p:spPr>
          <a:xfrm>
            <a:off x="7869822" y="5110276"/>
            <a:ext cx="546754" cy="53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</a:t>
            </a:r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C5593EDF-A395-47FF-82F2-9D5B80B291F8}"/>
              </a:ext>
            </a:extLst>
          </p:cNvPr>
          <p:cNvSpPr/>
          <p:nvPr/>
        </p:nvSpPr>
        <p:spPr>
          <a:xfrm rot="16200000">
            <a:off x="5873002" y="3489430"/>
            <a:ext cx="215053" cy="48720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4BBC560-7501-4231-9E96-21FFC07ECA30}"/>
              </a:ext>
            </a:extLst>
          </p:cNvPr>
          <p:cNvSpPr txBox="1"/>
          <p:nvPr/>
        </p:nvSpPr>
        <p:spPr>
          <a:xfrm>
            <a:off x="4826522" y="6091600"/>
            <a:ext cx="272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context window</a:t>
            </a:r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AD72446E-D114-4F1C-8FB3-747C0F977193}"/>
              </a:ext>
            </a:extLst>
          </p:cNvPr>
          <p:cNvSpPr/>
          <p:nvPr/>
        </p:nvSpPr>
        <p:spPr>
          <a:xfrm>
            <a:off x="8634953" y="5110276"/>
            <a:ext cx="131975" cy="56456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93D06D4-39CA-4992-8F38-8BFAEE5BED68}"/>
              </a:ext>
            </a:extLst>
          </p:cNvPr>
          <p:cNvSpPr txBox="1"/>
          <p:nvPr/>
        </p:nvSpPr>
        <p:spPr>
          <a:xfrm>
            <a:off x="8911074" y="5219395"/>
            <a:ext cx="272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the vocabulary</a:t>
            </a:r>
          </a:p>
          <a:p>
            <a:pPr algn="ctr"/>
            <a:r>
              <a:rPr lang="en-US" dirty="0"/>
              <a:t>(one-hot encoding)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4EC85E-72A3-4AA2-B031-BECAEDBC064F}"/>
              </a:ext>
            </a:extLst>
          </p:cNvPr>
          <p:cNvSpPr/>
          <p:nvPr/>
        </p:nvSpPr>
        <p:spPr>
          <a:xfrm>
            <a:off x="3544479" y="350981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85ECDE-A581-44DA-8D85-1BD1A88C1DE7}"/>
              </a:ext>
            </a:extLst>
          </p:cNvPr>
          <p:cNvSpPr/>
          <p:nvPr/>
        </p:nvSpPr>
        <p:spPr>
          <a:xfrm>
            <a:off x="3543107" y="2977185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4449D9-D80F-4912-98F4-44716D94A04E}"/>
              </a:ext>
            </a:extLst>
          </p:cNvPr>
          <p:cNvSpPr/>
          <p:nvPr/>
        </p:nvSpPr>
        <p:spPr>
          <a:xfrm>
            <a:off x="3543107" y="2450515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4FE37B-F3A5-46D1-ADC3-B9F1ACF561E9}"/>
              </a:ext>
            </a:extLst>
          </p:cNvPr>
          <p:cNvSpPr/>
          <p:nvPr/>
        </p:nvSpPr>
        <p:spPr>
          <a:xfrm>
            <a:off x="3543107" y="4047144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D7E5C5-08DA-4746-9128-60E541024818}"/>
              </a:ext>
            </a:extLst>
          </p:cNvPr>
          <p:cNvSpPr/>
          <p:nvPr/>
        </p:nvSpPr>
        <p:spPr>
          <a:xfrm>
            <a:off x="3547223" y="4579775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5B17E1-5C8E-4332-A9EF-4888C4952D9C}"/>
              </a:ext>
            </a:extLst>
          </p:cNvPr>
          <p:cNvSpPr/>
          <p:nvPr/>
        </p:nvSpPr>
        <p:spPr>
          <a:xfrm>
            <a:off x="4092515" y="3511748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750246-4741-4CCC-BC0F-B8705F79BACC}"/>
              </a:ext>
            </a:extLst>
          </p:cNvPr>
          <p:cNvSpPr/>
          <p:nvPr/>
        </p:nvSpPr>
        <p:spPr>
          <a:xfrm>
            <a:off x="4091143" y="2979117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302901-C2C3-433F-97E7-4AE2258D0007}"/>
              </a:ext>
            </a:extLst>
          </p:cNvPr>
          <p:cNvSpPr/>
          <p:nvPr/>
        </p:nvSpPr>
        <p:spPr>
          <a:xfrm>
            <a:off x="4091143" y="2452447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AFF978-81FF-4887-B85E-A4BD2FC651F8}"/>
              </a:ext>
            </a:extLst>
          </p:cNvPr>
          <p:cNvSpPr/>
          <p:nvPr/>
        </p:nvSpPr>
        <p:spPr>
          <a:xfrm>
            <a:off x="4091143" y="4039649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C09C01-5FB9-4FE9-8482-DAA0D54CFC50}"/>
              </a:ext>
            </a:extLst>
          </p:cNvPr>
          <p:cNvSpPr/>
          <p:nvPr/>
        </p:nvSpPr>
        <p:spPr>
          <a:xfrm>
            <a:off x="4095259" y="4581707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8C1EE2-4A88-456E-B7CE-B9BB8F92DFA9}"/>
              </a:ext>
            </a:extLst>
          </p:cNvPr>
          <p:cNvSpPr/>
          <p:nvPr/>
        </p:nvSpPr>
        <p:spPr>
          <a:xfrm>
            <a:off x="4639268" y="3513647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956334-4C78-4D39-A07C-002694FC6AF6}"/>
              </a:ext>
            </a:extLst>
          </p:cNvPr>
          <p:cNvSpPr/>
          <p:nvPr/>
        </p:nvSpPr>
        <p:spPr>
          <a:xfrm>
            <a:off x="4637896" y="298101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1FB970-3814-4586-84F5-D6DFDA89B78B}"/>
              </a:ext>
            </a:extLst>
          </p:cNvPr>
          <p:cNvSpPr/>
          <p:nvPr/>
        </p:nvSpPr>
        <p:spPr>
          <a:xfrm>
            <a:off x="4637896" y="245434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4B6CF0-918A-48A0-A444-C65224CD19A6}"/>
              </a:ext>
            </a:extLst>
          </p:cNvPr>
          <p:cNvSpPr/>
          <p:nvPr/>
        </p:nvSpPr>
        <p:spPr>
          <a:xfrm>
            <a:off x="4637896" y="4041548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E8D125E-C368-4977-9099-A76FEAC4D104}"/>
              </a:ext>
            </a:extLst>
          </p:cNvPr>
          <p:cNvSpPr/>
          <p:nvPr/>
        </p:nvSpPr>
        <p:spPr>
          <a:xfrm>
            <a:off x="4642012" y="4583606"/>
            <a:ext cx="546754" cy="53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" name="Accolade ouvrante 2">
            <a:extLst>
              <a:ext uri="{FF2B5EF4-FFF2-40B4-BE49-F238E27FC236}">
                <a16:creationId xmlns:a16="http://schemas.microsoft.com/office/drawing/2014/main" id="{398C6639-EE83-4B14-ACF1-7A06AB540725}"/>
              </a:ext>
            </a:extLst>
          </p:cNvPr>
          <p:cNvSpPr/>
          <p:nvPr/>
        </p:nvSpPr>
        <p:spPr>
          <a:xfrm>
            <a:off x="3039553" y="2450515"/>
            <a:ext cx="288109" cy="31970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885A25A-CA74-4FD5-A81F-9D25232C4B47}"/>
              </a:ext>
            </a:extLst>
          </p:cNvPr>
          <p:cNvSpPr txBox="1"/>
          <p:nvPr/>
        </p:nvSpPr>
        <p:spPr>
          <a:xfrm rot="16200000">
            <a:off x="1637599" y="3894837"/>
            <a:ext cx="2267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of the vocabulary</a:t>
            </a:r>
          </a:p>
        </p:txBody>
      </p:sp>
    </p:spTree>
    <p:extLst>
      <p:ext uri="{BB962C8B-B14F-4D97-AF65-F5344CB8AC3E}">
        <p14:creationId xmlns:p14="http://schemas.microsoft.com/office/powerpoint/2010/main" val="1594752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7AF6D-C9BB-4F4F-A230-999CD8B5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to positions…?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067988-6CA1-4C85-9573-06C2F4831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does Attention take into account </a:t>
            </a:r>
            <a:r>
              <a:rPr lang="en-US" b="1" dirty="0"/>
              <a:t>relative position</a:t>
            </a:r>
            <a:r>
              <a:rPr lang="en-US" dirty="0"/>
              <a:t> of tokens in the sequence?</a:t>
            </a:r>
          </a:p>
        </p:txBody>
      </p:sp>
    </p:spTree>
    <p:extLst>
      <p:ext uri="{BB962C8B-B14F-4D97-AF65-F5344CB8AC3E}">
        <p14:creationId xmlns:p14="http://schemas.microsoft.com/office/powerpoint/2010/main" val="3129969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3B3F5C-B94F-4AB1-AD19-C014A63C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to positions…?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D49F1B-3825-49EE-8B64-FD625A4E16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Surprisingly, </a:t>
            </a:r>
            <a:r>
              <a:rPr lang="en-US" i="1" dirty="0"/>
              <a:t>it doesn’t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Displacements for all tokens are computed in parallel</a:t>
            </a:r>
          </a:p>
          <a:p>
            <a:pPr lvl="1"/>
            <a:r>
              <a:rPr lang="en-US" dirty="0"/>
              <a:t>The result is a sum of displacements, </a:t>
            </a:r>
            <a:r>
              <a:rPr lang="en-US" i="1" dirty="0"/>
              <a:t>input order does not matter</a:t>
            </a:r>
          </a:p>
          <a:p>
            <a:pPr lvl="1"/>
            <a:r>
              <a:rPr lang="en-US" dirty="0"/>
              <a:t>The result of Attention is permutation-invariant </a:t>
            </a:r>
            <a:r>
              <a:rPr lang="en-US" dirty="0" err="1"/>
              <a:t>wrt</a:t>
            </a:r>
            <a:r>
              <a:rPr lang="en-US" dirty="0"/>
              <a:t> input (!!!)</a:t>
            </a:r>
          </a:p>
          <a:p>
            <a:r>
              <a:rPr lang="en-US" dirty="0"/>
              <a:t>Same displacements computed</a:t>
            </a:r>
          </a:p>
          <a:p>
            <a:pPr lvl="1"/>
            <a:r>
              <a:rPr lang="en-US" dirty="0"/>
              <a:t>“Don’t go insane, find the real identity of, and kill one by one all the reviewers that have just rejected your awesome paper.”</a:t>
            </a:r>
          </a:p>
          <a:p>
            <a:pPr lvl="1"/>
            <a:r>
              <a:rPr lang="en-US" dirty="0"/>
              <a:t>“Reviewers go insane. Don’t find the identity of one, kill all that have just rejected your one awesome paper, by”</a:t>
            </a:r>
          </a:p>
          <a:p>
            <a:r>
              <a:rPr lang="en-US" dirty="0"/>
              <a:t>How can we take into account the relative position?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58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3C4A44-B879-448E-A204-FEABDC22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853BE5-05B2-4E1A-BCD9-2DA1880CD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Force a part of the matrix to zero</a:t>
            </a:r>
          </a:p>
          <a:p>
            <a:pPr lvl="1"/>
            <a:r>
              <a:rPr lang="en-US" dirty="0"/>
              <a:t>Prevent “future” tokens in sequence from influencing previous</a:t>
            </a:r>
          </a:p>
          <a:p>
            <a:pPr lvl="1"/>
            <a:r>
              <a:rPr lang="en-US" dirty="0"/>
              <a:t>Takes into account what comes before/after, coarse</a:t>
            </a:r>
          </a:p>
          <a:p>
            <a:pPr lvl="1"/>
            <a:r>
              <a:rPr lang="en-US" dirty="0"/>
              <a:t>Used in next-token prediction</a:t>
            </a:r>
          </a:p>
        </p:txBody>
      </p:sp>
    </p:spTree>
    <p:extLst>
      <p:ext uri="{BB962C8B-B14F-4D97-AF65-F5344CB8AC3E}">
        <p14:creationId xmlns:p14="http://schemas.microsoft.com/office/powerpoint/2010/main" val="2451305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167FE1-04CB-4C86-B044-A84626A1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F5711-5A7E-470D-BB45-394EC90D6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Encode the relative position of the token in its </a:t>
            </a:r>
            <a:r>
              <a:rPr lang="en-US" i="1" dirty="0"/>
              <a:t>embedding</a:t>
            </a:r>
          </a:p>
          <a:p>
            <a:pPr lvl="1"/>
            <a:r>
              <a:rPr lang="en-US" dirty="0"/>
              <a:t>Small displacement added to the embedding of each token</a:t>
            </a:r>
          </a:p>
          <a:p>
            <a:pPr lvl="1"/>
            <a:r>
              <a:rPr lang="en-US" dirty="0"/>
              <a:t>Displacement is the same per same relative position in window</a:t>
            </a:r>
          </a:p>
        </p:txBody>
      </p:sp>
    </p:spTree>
    <p:extLst>
      <p:ext uri="{BB962C8B-B14F-4D97-AF65-F5344CB8AC3E}">
        <p14:creationId xmlns:p14="http://schemas.microsoft.com/office/powerpoint/2010/main" val="357953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13635-724C-499A-A64A-A262A5CD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Attention?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EBF057-A2CB-47A1-AA01-0C6285A91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When dealing with sequences</a:t>
            </a:r>
          </a:p>
          <a:p>
            <a:pPr lvl="1"/>
            <a:r>
              <a:rPr lang="en-US" dirty="0"/>
              <a:t>Elements away from current position might have </a:t>
            </a:r>
            <a:r>
              <a:rPr lang="en-US" b="1" dirty="0"/>
              <a:t>strong impact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E.g. “</a:t>
            </a:r>
            <a:r>
              <a:rPr lang="en-US" b="1" dirty="0"/>
              <a:t>Don’t</a:t>
            </a:r>
            <a:r>
              <a:rPr lang="en-US" dirty="0"/>
              <a:t> go insane, find the real identity of, and kill one by one all the reviewers that have just rejected your awesome paper.”</a:t>
            </a:r>
          </a:p>
          <a:p>
            <a:pPr lvl="1"/>
            <a:r>
              <a:rPr lang="en-US" dirty="0"/>
              <a:t>“Don’t” here is extremely important for meaning of sentence</a:t>
            </a:r>
          </a:p>
          <a:p>
            <a:endParaRPr lang="en-US" dirty="0"/>
          </a:p>
          <a:p>
            <a:r>
              <a:rPr lang="en-US" dirty="0"/>
              <a:t>Seq2seq architectures (even LSTMs) tend to </a:t>
            </a:r>
            <a:r>
              <a:rPr lang="en-US" i="1" dirty="0"/>
              <a:t>lose memory</a:t>
            </a:r>
          </a:p>
          <a:p>
            <a:pPr lvl="1"/>
            <a:r>
              <a:rPr lang="en-US" dirty="0"/>
              <a:t>Start of sequence has </a:t>
            </a:r>
            <a:r>
              <a:rPr lang="en-US" i="1" dirty="0"/>
              <a:t>low impact</a:t>
            </a:r>
            <a:r>
              <a:rPr lang="en-US" dirty="0"/>
              <a:t> on long sequences</a:t>
            </a:r>
          </a:p>
        </p:txBody>
      </p:sp>
    </p:spTree>
    <p:extLst>
      <p:ext uri="{BB962C8B-B14F-4D97-AF65-F5344CB8AC3E}">
        <p14:creationId xmlns:p14="http://schemas.microsoft.com/office/powerpoint/2010/main" val="207420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2022CE-812D-46A6-9B9A-B76BF224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Attention?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FAECDC-969E-47CA-9ACC-A7F96D68E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79453F15-BF22-46C2-9D65-CFC6F12C9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71" y="1492904"/>
            <a:ext cx="8265458" cy="460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064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2022CE-812D-46A6-9B9A-B76BF224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Attention?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FAECDC-969E-47CA-9ACC-A7F96D68E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79453F15-BF22-46C2-9D65-CFC6F12C9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71" y="1492904"/>
            <a:ext cx="8265458" cy="460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BBD73E2-66A8-4081-960A-6A9A62A3B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03124"/>
            <a:ext cx="9916909" cy="146705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B32B497-AC62-4F80-B6BB-CA5AA3E2A335}"/>
              </a:ext>
            </a:extLst>
          </p:cNvPr>
          <p:cNvSpPr/>
          <p:nvPr/>
        </p:nvSpPr>
        <p:spPr>
          <a:xfrm>
            <a:off x="2347274" y="2196445"/>
            <a:ext cx="1508289" cy="6939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9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25CBB-5588-492D-9253-EFBEB241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Emulation is the sincerest form of flattery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5C693B-5AA4-4135-9E52-FD58AE9C2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Attention is all you need | Know Your Meme">
            <a:extLst>
              <a:ext uri="{FF2B5EF4-FFF2-40B4-BE49-F238E27FC236}">
                <a16:creationId xmlns:a16="http://schemas.microsoft.com/office/drawing/2014/main" id="{C424A56C-1513-4F43-BB56-7517066A4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228" y="4087821"/>
            <a:ext cx="4076572" cy="235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A08F791-7024-4D51-B64F-85B154BB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39" y="1233578"/>
            <a:ext cx="5320525" cy="193132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EB272D4-4F4D-45C3-BF96-19F3983A4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064" y="1173511"/>
            <a:ext cx="4515480" cy="2724530"/>
          </a:xfrm>
          <a:prstGeom prst="rect">
            <a:avLst/>
          </a:prstGeom>
        </p:spPr>
      </p:pic>
      <p:pic>
        <p:nvPicPr>
          <p:cNvPr id="7" name="Picture 4" descr="Paper page - Pretraining on the Test Set Is All You Need">
            <a:extLst>
              <a:ext uri="{FF2B5EF4-FFF2-40B4-BE49-F238E27FC236}">
                <a16:creationId xmlns:a16="http://schemas.microsoft.com/office/drawing/2014/main" id="{1CB3F897-15C2-4C78-8278-46E961A34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7" t="7785" r="10832" b="20264"/>
          <a:stretch/>
        </p:blipFill>
        <p:spPr bwMode="auto">
          <a:xfrm>
            <a:off x="838200" y="3635765"/>
            <a:ext cx="5313480" cy="268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977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75372F-0C57-4741-8D5C-0CC7CF32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 in explaining Attention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7553CE-CE6B-4C4C-A929-6145CE166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Architecture of an Attention module has two aims</a:t>
            </a:r>
          </a:p>
          <a:p>
            <a:pPr lvl="1"/>
            <a:r>
              <a:rPr lang="en-US" dirty="0"/>
              <a:t>Follow a certain </a:t>
            </a:r>
            <a:r>
              <a:rPr lang="en-US" b="1" dirty="0"/>
              <a:t>idea</a:t>
            </a:r>
            <a:r>
              <a:rPr lang="en-US" dirty="0"/>
              <a:t> of what it should do (“what”)</a:t>
            </a:r>
          </a:p>
          <a:p>
            <a:pPr lvl="1"/>
            <a:r>
              <a:rPr lang="en-US" dirty="0"/>
              <a:t>Maximize computational </a:t>
            </a:r>
            <a:r>
              <a:rPr lang="en-US" b="1" dirty="0"/>
              <a:t>speed</a:t>
            </a:r>
            <a:r>
              <a:rPr lang="en-US" dirty="0"/>
              <a:t> (“how”)</a:t>
            </a:r>
          </a:p>
          <a:p>
            <a:pPr lvl="1"/>
            <a:r>
              <a:rPr lang="en-US" dirty="0"/>
              <a:t>The practical implementation can be hard to follow</a:t>
            </a:r>
          </a:p>
          <a:p>
            <a:pPr lvl="1"/>
            <a:r>
              <a:rPr lang="en-US" dirty="0"/>
              <a:t>Computations of Attention can be </a:t>
            </a:r>
            <a:r>
              <a:rPr lang="en-US" i="1" dirty="0"/>
              <a:t>massively</a:t>
            </a:r>
            <a:r>
              <a:rPr lang="en-US" dirty="0"/>
              <a:t> parallelized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sz="4000" dirty="0"/>
              <a:t>“When it does not make </a:t>
            </a:r>
            <a:r>
              <a:rPr lang="en-US" sz="4000" i="1" dirty="0"/>
              <a:t>sense</a:t>
            </a:r>
            <a:r>
              <a:rPr lang="en-US" sz="4000" dirty="0"/>
              <a:t>, it makes </a:t>
            </a:r>
            <a:r>
              <a:rPr lang="en-US" sz="4000" i="1" dirty="0"/>
              <a:t>speed</a:t>
            </a:r>
            <a:r>
              <a:rPr lang="en-US" sz="4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7111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26D18-4A6E-4EAC-A013-A351E674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Attention, explained better than here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FD077C-1910-4DC8-AD38-2C719BFFA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6F0261-2BAD-4D71-BCD4-7F76E86D2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8" y="1650043"/>
            <a:ext cx="6392167" cy="30007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1B480F-4452-4B3F-891A-A6A198EE8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99" y="3064037"/>
            <a:ext cx="3906246" cy="31293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5B3B23-20AA-480F-B240-C1E41EDFE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345" y="1734886"/>
            <a:ext cx="5039697" cy="13291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49F0F0A-EBD4-4592-8213-8B3D35929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5" y="4559840"/>
            <a:ext cx="4964071" cy="12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33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26D18-4A6E-4EAC-A013-A351E674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Attention, explained better than here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FD077C-1910-4DC8-AD38-2C719BFFA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6F0261-2BAD-4D71-BCD4-7F76E86D2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98" y="1650043"/>
            <a:ext cx="6392167" cy="30007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1B480F-4452-4B3F-891A-A6A198EE8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399" y="3064037"/>
            <a:ext cx="3906246" cy="31293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5B3B23-20AA-480F-B240-C1E41EDFE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45" y="1734886"/>
            <a:ext cx="5039697" cy="13291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49F0F0A-EBD4-4592-8213-8B3D35929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045" y="4559840"/>
            <a:ext cx="4964071" cy="1241018"/>
          </a:xfrm>
          <a:prstGeom prst="rect">
            <a:avLst/>
          </a:prstGeom>
        </p:spPr>
      </p:pic>
      <p:pic>
        <p:nvPicPr>
          <p:cNvPr id="12" name="x2mate.com-Attention for Neural Networks, Clearly Explained!!!-(480p)">
            <a:hlinkClick r:id="" action="ppaction://media"/>
            <a:extLst>
              <a:ext uri="{FF2B5EF4-FFF2-40B4-BE49-F238E27FC236}">
                <a16:creationId xmlns:a16="http://schemas.microsoft.com/office/drawing/2014/main" id="{7D5BA03B-A3E9-43CB-92D7-A0AE81AF963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2904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15850" y="1423358"/>
            <a:ext cx="8486305" cy="477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0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1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899</Words>
  <Application>Microsoft Office PowerPoint</Application>
  <PresentationFormat>Grand écran</PresentationFormat>
  <Paragraphs>158</Paragraphs>
  <Slides>24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Raleway</vt:lpstr>
      <vt:lpstr>Thème Office</vt:lpstr>
      <vt:lpstr>Attention mechanism</vt:lpstr>
      <vt:lpstr>Présentation PowerPoint</vt:lpstr>
      <vt:lpstr>What is Attention?</vt:lpstr>
      <vt:lpstr>What is Attention?</vt:lpstr>
      <vt:lpstr>What is Attention?</vt:lpstr>
      <vt:lpstr>Emulation is the sincerest form of flattery</vt:lpstr>
      <vt:lpstr>Obstacles in explaining Attention</vt:lpstr>
      <vt:lpstr>Attention, explained better than here</vt:lpstr>
      <vt:lpstr>Attention, explained better than here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 to positions…?</vt:lpstr>
      <vt:lpstr>Attention to positions…?</vt:lpstr>
      <vt:lpstr>Masking</vt:lpstr>
      <vt:lpstr>Positional encoding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97</cp:revision>
  <dcterms:created xsi:type="dcterms:W3CDTF">2020-06-05T13:14:31Z</dcterms:created>
  <dcterms:modified xsi:type="dcterms:W3CDTF">2024-04-10T13:13:56Z</dcterms:modified>
</cp:coreProperties>
</file>